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6" r:id="rId6"/>
    <p:sldId id="261" r:id="rId7"/>
    <p:sldId id="263" r:id="rId8"/>
    <p:sldId id="264" r:id="rId9"/>
    <p:sldId id="265" r:id="rId10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4660"/>
  </p:normalViewPr>
  <p:slideViewPr>
    <p:cSldViewPr snapToGrid="0">
      <p:cViewPr varScale="1">
        <p:scale>
          <a:sx n="68" d="100"/>
          <a:sy n="68" d="100"/>
        </p:scale>
        <p:origin x="81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74F445-3B29-46E3-AFAA-285368A319AF}" type="datetimeFigureOut">
              <a:rPr lang="ru-RU" smtClean="0"/>
              <a:t>25.04.2024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7B4F98-F2F1-41F7-9544-3D0B5AC39AB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311966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З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7B4F98-F2F1-41F7-9544-3D0B5AC39AB2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969888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Ходовая база робота имеет возможность переворота.</a:t>
            </a:r>
          </a:p>
          <a:p>
            <a:r>
              <a:rPr lang="ru-RU" dirty="0"/>
              <a:t>И чтобы не лишать робота возможности использовать манипулятор в перевернутом состоянии,</a:t>
            </a:r>
          </a:p>
          <a:p>
            <a:r>
              <a:rPr lang="ru-RU" dirty="0"/>
              <a:t>	как это произошло бы в случае с обычным двухзвенным манипулятором,</a:t>
            </a:r>
          </a:p>
          <a:p>
            <a:r>
              <a:rPr lang="ru-RU" dirty="0"/>
              <a:t>Мы решили реализовать гибкий манипулятор на основе данной разработки.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D56AB7-4786-4D86-A907-9335E5B88F91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293510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1.Манипулятор робота состоит из трех натянутых червячных тросов, центрующих их деталей и блока управления манипулятора.</a:t>
            </a:r>
          </a:p>
          <a:p>
            <a:r>
              <a:rPr lang="ru-RU" dirty="0"/>
              <a:t>   Натяжение тросов осуществляется посредством червячной передачи.</a:t>
            </a:r>
          </a:p>
          <a:p>
            <a:endParaRPr lang="ru-RU" dirty="0"/>
          </a:p>
          <a:p>
            <a:r>
              <a:rPr lang="ru-RU" dirty="0"/>
              <a:t>2.Изначально, профиль бусин червячного троса, был спроектирован как зуб соответствующего червяку червячного колеса. </a:t>
            </a:r>
          </a:p>
          <a:p>
            <a:r>
              <a:rPr lang="ru-RU" dirty="0"/>
              <a:t>  В ходе разработки и печати бусин форма профиля претерпевала изменения.</a:t>
            </a:r>
          </a:p>
          <a:p>
            <a:r>
              <a:rPr lang="ru-RU" dirty="0"/>
              <a:t>	После ряда проб и ошибок выяснилось, что печать бусины целиком крайне снижает качество получаемой детали, происходило это 	из-за неравномерной усадки пластика при печати.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Сейчас печать бусин производится по половинами, после чего две половины бусины склеиваются и устанавливаются в 	манипулятор.</a:t>
            </a:r>
          </a:p>
          <a:p>
            <a:endParaRPr lang="ru-RU" dirty="0"/>
          </a:p>
          <a:p>
            <a:r>
              <a:rPr lang="ru-RU" dirty="0"/>
              <a:t>3.Собрав первый прототип манипулятора, мы выявили такие ошибки как:</a:t>
            </a:r>
          </a:p>
          <a:p>
            <a:r>
              <a:rPr lang="ru-RU" dirty="0"/>
              <a:t>	Центрующие тросы детали, в том исполнении представляли из себя цилиндры, на собранной конструкции было выявлено, что они сильно ограничивают её гибкость.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надо тут добавить про то, что в этих деталях есть пазы, которые не дают детали проворачиваться внутри блока управления, чтобы трос не выходил из зацепления</a:t>
            </a:r>
          </a:p>
          <a:p>
            <a:endParaRPr lang="ru-RU" dirty="0"/>
          </a:p>
          <a:p>
            <a:r>
              <a:rPr lang="ru-RU" dirty="0"/>
              <a:t>4.Проанализировал ошибки и недочеты первой модели, был создан второй прототип.</a:t>
            </a:r>
          </a:p>
          <a:p>
            <a:r>
              <a:rPr lang="ru-RU" dirty="0"/>
              <a:t>  Во втором исполнении манипулятора были внесены такие изменения:</a:t>
            </a:r>
          </a:p>
          <a:p>
            <a:r>
              <a:rPr lang="ru-RU" dirty="0"/>
              <a:t>	Центрующие детали, благодаря их измененной округлой (может найти правильное название этой таблеточной формы) форме </a:t>
            </a:r>
            <a:r>
              <a:rPr lang="ru-RU" dirty="0" err="1"/>
              <a:t>обеспесили</a:t>
            </a:r>
            <a:r>
              <a:rPr lang="ru-RU" dirty="0"/>
              <a:t> большую гибкость конструкции,</a:t>
            </a:r>
          </a:p>
          <a:p>
            <a:r>
              <a:rPr lang="ru-RU" dirty="0"/>
              <a:t>	Так как возникал эффект "</a:t>
            </a:r>
            <a:r>
              <a:rPr lang="ru-RU" dirty="0" err="1"/>
              <a:t>слоновей</a:t>
            </a:r>
            <a:r>
              <a:rPr lang="ru-RU" dirty="0"/>
              <a:t> ноги" и первый слой половины бусины растекался больше остальных - профиль бусин, был изменен вручную, что позволило улучшить сцепление червяка с тросом, </a:t>
            </a:r>
          </a:p>
          <a:p>
            <a:r>
              <a:rPr lang="ru-RU" dirty="0"/>
              <a:t>	Во избежание люфта червяка при больших радиальных нагрузках была добавлена центрующая ось,</a:t>
            </a:r>
          </a:p>
          <a:p>
            <a:r>
              <a:rPr lang="ru-RU" dirty="0"/>
              <a:t>	Взяты более мощные моторы.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D56AB7-4786-4D86-A907-9335E5B88F91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362073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4A47AE-7311-40AE-9FFD-0D305EAB9151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129317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Собран на основе конструкции из металлического профиля для увеличения жёсткости конструкции. Со всех сторон робот облицован металлическими пластинами, к которым крепятся 6 ходовых моторов. В данный момент находится на стадии детализации. Длина и ширина робота были заданы, исходя из размеров манипулятора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7B4F98-F2F1-41F7-9544-3D0B5AC39AB2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917793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3A0ABBD-8F7C-479E-8CB3-94B521ECA0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312B0D4-1BCD-43FE-9634-8A97CC4FBD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175402B-FAE8-4AEF-B809-44730C28AD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E0652-2BE1-4BBD-959C-79D6C3AE1247}" type="datetimeFigureOut">
              <a:rPr lang="ru-RU" smtClean="0"/>
              <a:t>25.04.2024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F981732-D866-4900-B350-E29EED7D7F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6B16598-1E9A-491A-93EB-3AF207F8B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FFF0D-CB58-4F49-BACA-121C2EEC55D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381104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DD797D9-678D-496E-A6B2-75BC12019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FCC06271-22DF-4405-95A7-5DAD270343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41E4013-9B10-4D29-B2E8-0B3255EE4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E0652-2BE1-4BBD-959C-79D6C3AE1247}" type="datetimeFigureOut">
              <a:rPr lang="ru-RU" smtClean="0"/>
              <a:t>25.04.2024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05CB255-CABB-436D-9D65-51CE8B2667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F9B04AC-F850-428E-BFE4-ADADD5E13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FFF0D-CB58-4F49-BACA-121C2EEC55D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845789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E4A7BBC2-4A28-4B57-B4A8-2FEDF4F7BB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30F042FF-D900-4AC1-8BA4-37FA7A20EF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C539B77-F9DB-43EC-9CB0-F735D1AC8B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E0652-2BE1-4BBD-959C-79D6C3AE1247}" type="datetimeFigureOut">
              <a:rPr lang="ru-RU" smtClean="0"/>
              <a:t>25.04.2024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B32DC2E-54FE-4733-B255-A3F55274F0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6F2FFB2-8FB7-48B5-9219-0B382819F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FFF0D-CB58-4F49-BACA-121C2EEC55D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842690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54C6020-1185-4141-8E86-B0CE71CBF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7888F64-4FEB-465E-B650-82301684F8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C884045-2863-452A-BA40-5C7999A28E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E0652-2BE1-4BBD-959C-79D6C3AE1247}" type="datetimeFigureOut">
              <a:rPr lang="ru-RU" smtClean="0"/>
              <a:t>25.04.2024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9368204-6C78-477A-845B-5CDA2A1134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39A5AC6-AA30-473A-A2EA-5F0C9114F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FFF0D-CB58-4F49-BACA-121C2EEC55D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487373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A783229-FA8E-4683-9B66-F3EBA25E2A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B494C8B-FCA4-4BF8-98F1-9AAF0B6358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B759F65-75A1-4B7C-8CA9-4CFD6C4B97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E0652-2BE1-4BBD-959C-79D6C3AE1247}" type="datetimeFigureOut">
              <a:rPr lang="ru-RU" smtClean="0"/>
              <a:t>25.04.2024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313C79D-36EA-48EF-BFC8-A42C3557D2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F0713BD-38C0-4B20-9CDB-EF84A68BAE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FFF0D-CB58-4F49-BACA-121C2EEC55D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254408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6CE7A7B-61FE-47D2-961E-3102B6B6E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792CA13-515A-472F-B952-6A9B894C5F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F2001A5-55BA-4D87-BC72-8833F3328C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D7B66B9-C828-466A-AE8F-72DAF1DD9E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E0652-2BE1-4BBD-959C-79D6C3AE1247}" type="datetimeFigureOut">
              <a:rPr lang="ru-RU" smtClean="0"/>
              <a:t>25.04.2024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F71305FE-51C5-4749-B23E-D19E986066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EA5AE74-8957-4E21-B52E-D61657C9E0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FFF0D-CB58-4F49-BACA-121C2EEC55D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411984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80FA3DF-5878-44F0-9C34-7108C0AFD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4B9AC51-C622-420A-8EC2-2E2E7AA003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B1896C1-FFE3-4048-9428-1105EE58EC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90B779A0-9485-439A-A709-290739BDF2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F10FCC2B-8F61-457A-AA2A-EEC99A90A6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F0CC7C2A-6A05-4FE8-AFC7-C19B57214F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E0652-2BE1-4BBD-959C-79D6C3AE1247}" type="datetimeFigureOut">
              <a:rPr lang="ru-RU" smtClean="0"/>
              <a:t>25.04.2024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CD9B8B29-DDF3-4715-A418-4C065CA2D4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125C4123-E674-42B6-A0AA-85FA05D67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FFF0D-CB58-4F49-BACA-121C2EEC55D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522876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4CA2C72-23A6-4A55-A2C8-B7300CC7D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0452B2B5-89DE-4D68-B742-8277CB261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E0652-2BE1-4BBD-959C-79D6C3AE1247}" type="datetimeFigureOut">
              <a:rPr lang="ru-RU" smtClean="0"/>
              <a:t>25.04.2024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EB5C9F48-991D-42C1-98EE-64EB258B25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C2B207C1-37D3-4882-B102-5F3A9663D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FFF0D-CB58-4F49-BACA-121C2EEC55D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999180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FA03A4BE-EA51-44A8-98E4-D13B952264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E0652-2BE1-4BBD-959C-79D6C3AE1247}" type="datetimeFigureOut">
              <a:rPr lang="ru-RU" smtClean="0"/>
              <a:t>25.04.2024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05239A0E-9CB4-4912-8B88-F4305C0BF5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6F52881-ABEB-45BD-9CAE-F26BB40FB2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FFF0D-CB58-4F49-BACA-121C2EEC55D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994255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1ADF31-1C57-4C75-9EFE-518D0BE3A9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838E9F3-6739-4848-9DBD-A45223EE42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981C9CC-1273-45D7-A1D1-923B50A131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F280CA0-7D81-4F6F-A2B9-889CBE7EEE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E0652-2BE1-4BBD-959C-79D6C3AE1247}" type="datetimeFigureOut">
              <a:rPr lang="ru-RU" smtClean="0"/>
              <a:t>25.04.2024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CB3F81D-80D1-44E7-9065-9733DBD088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0DAD974-C192-4B88-90E5-02251E6A8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FFF0D-CB58-4F49-BACA-121C2EEC55D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220834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540B88A-764D-484F-997A-34B5329FCC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8663B47A-2268-4CAB-954E-1D0B19C2716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4F3FFCD-A62C-451E-8F9D-0D09F2384A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6FC99D23-EF93-434D-BA92-C313BA0422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E0652-2BE1-4BBD-959C-79D6C3AE1247}" type="datetimeFigureOut">
              <a:rPr lang="ru-RU" smtClean="0"/>
              <a:t>25.04.2024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B820DF4-B66E-4BE9-B883-A51A418E30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185B136-ACC0-473A-BE63-E41EC6D7D9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FFF0D-CB58-4F49-BACA-121C2EEC55D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099583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0E7BB0D-F96D-4529-B9C1-FFBDBDEC74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90C11C9-E0DF-4D0F-BBD3-96458918C8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3298B2A-4970-403B-B4E9-8645FA1C00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7E0652-2BE1-4BBD-959C-79D6C3AE1247}" type="datetimeFigureOut">
              <a:rPr lang="ru-RU" smtClean="0"/>
              <a:t>25.04.2024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443ADB1-E9A2-4C81-883C-A8702992E9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FCBA69A-1F86-455D-883F-23D439CBE3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4FFF0D-CB58-4F49-BACA-121C2EEC55D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232848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553AD7E-60D4-477F-BFB6-969D383DA4B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4" t="28783" r="3628"/>
          <a:stretch/>
        </p:blipFill>
        <p:spPr>
          <a:xfrm>
            <a:off x="3890469" y="274867"/>
            <a:ext cx="7953828" cy="4884058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12AE2B3-B7E3-4F5A-98DB-FEFAB4CB12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4572000" cy="1193800"/>
          </a:xfrm>
        </p:spPr>
        <p:txBody>
          <a:bodyPr/>
          <a:lstStyle/>
          <a:p>
            <a:pPr algn="l"/>
            <a:r>
              <a:rPr lang="ru-RU" b="1" dirty="0">
                <a:latin typeface="GOST Type AU" panose="02000306020200020003" pitchFamily="2" charset="0"/>
              </a:rPr>
              <a:t>    Победитель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16D8B53-C527-4381-BF31-5ECAEBC341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985874"/>
            <a:ext cx="9144000" cy="1655762"/>
          </a:xfrm>
        </p:spPr>
        <p:txBody>
          <a:bodyPr>
            <a:normAutofit/>
          </a:bodyPr>
          <a:lstStyle/>
          <a:p>
            <a:pPr algn="l"/>
            <a:r>
              <a:rPr lang="ru-RU" sz="4400" dirty="0" err="1">
                <a:latin typeface="GOST Type AU" panose="02000306020200020003" pitchFamily="2" charset="0"/>
              </a:rPr>
              <a:t>Расстриженков</a:t>
            </a:r>
            <a:r>
              <a:rPr lang="ru-RU" sz="4400" dirty="0">
                <a:latin typeface="GOST Type AU" panose="02000306020200020003" pitchFamily="2" charset="0"/>
              </a:rPr>
              <a:t> Иван</a:t>
            </a:r>
          </a:p>
          <a:p>
            <a:pPr algn="l"/>
            <a:r>
              <a:rPr lang="ru-RU" sz="4400" dirty="0">
                <a:latin typeface="GOST Type AU" panose="02000306020200020003" pitchFamily="2" charset="0"/>
              </a:rPr>
              <a:t>Васильев Игорь</a:t>
            </a:r>
          </a:p>
        </p:txBody>
      </p:sp>
    </p:spTree>
    <p:extLst>
      <p:ext uri="{BB962C8B-B14F-4D97-AF65-F5344CB8AC3E}">
        <p14:creationId xmlns:p14="http://schemas.microsoft.com/office/powerpoint/2010/main" val="2310156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1A51F28-1815-497F-8EB4-F806EA73F9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823917" cy="964272"/>
          </a:xfrm>
        </p:spPr>
        <p:txBody>
          <a:bodyPr/>
          <a:lstStyle/>
          <a:p>
            <a:r>
              <a:rPr lang="ru-RU" b="1" dirty="0">
                <a:latin typeface="GOST Type AU" panose="02000306020200020003" pitchFamily="2" charset="0"/>
              </a:rPr>
              <a:t>    </a:t>
            </a:r>
            <a:r>
              <a:rPr lang="en-US" b="1" dirty="0" err="1">
                <a:latin typeface="GOST Type AU" panose="02000306020200020003" pitchFamily="2" charset="0"/>
              </a:rPr>
              <a:t>RHex</a:t>
            </a:r>
            <a:endParaRPr lang="ru-RU" b="1" dirty="0">
              <a:latin typeface="GOST Type AU" panose="02000306020200020003" pitchFamily="2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6B4C922-D2D9-4FA2-B701-06BC2F08C1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125" y="2157705"/>
            <a:ext cx="3865502" cy="2491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0B852FA-6D73-4245-AEE6-DFEB53DD20A5}"/>
              </a:ext>
            </a:extLst>
          </p:cNvPr>
          <p:cNvSpPr txBox="1"/>
          <p:nvPr/>
        </p:nvSpPr>
        <p:spPr>
          <a:xfrm>
            <a:off x="226683" y="5541357"/>
            <a:ext cx="40687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latin typeface="GOST Type AU" panose="02000306020200020003" pitchFamily="2" charset="0"/>
              </a:rPr>
              <a:t>Авторы: </a:t>
            </a:r>
            <a:r>
              <a:rPr lang="en-US" sz="3200" dirty="0">
                <a:latin typeface="GOST Type AU" panose="02000306020200020003" pitchFamily="2" charset="0"/>
              </a:rPr>
              <a:t>Boston Dynamics</a:t>
            </a:r>
            <a:endParaRPr lang="ru-RU" sz="3200" dirty="0">
              <a:latin typeface="GOST Type AU" panose="02000306020200020003" pitchFamily="2" charset="0"/>
            </a:endParaRPr>
          </a:p>
        </p:txBody>
      </p:sp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23049138-E9E8-4A02-91C8-68EB3454012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18" b="8312"/>
          <a:stretch/>
        </p:blipFill>
        <p:spPr>
          <a:xfrm>
            <a:off x="5289318" y="2004412"/>
            <a:ext cx="6572250" cy="3154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9531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1807636-1CDE-42FA-8470-F865EF56B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0" dirty="0">
                <a:effectLst/>
                <a:latin typeface="Arial Black" panose="020B0A04020102020204" pitchFamily="34" charset="0"/>
              </a:rPr>
              <a:t>Woodpecker-inspired arm</a:t>
            </a:r>
            <a:br>
              <a:rPr lang="en-US" b="1" i="0" dirty="0">
                <a:effectLst/>
                <a:latin typeface="Roboto" panose="020B0604020202020204" pitchFamily="2" charset="0"/>
              </a:rPr>
            </a:br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889978-1955-443E-8443-4E1BBD31E0CF}"/>
              </a:ext>
            </a:extLst>
          </p:cNvPr>
          <p:cNvSpPr txBox="1"/>
          <p:nvPr/>
        </p:nvSpPr>
        <p:spPr>
          <a:xfrm>
            <a:off x="4593771" y="3244334"/>
            <a:ext cx="3004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…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6EDD647-2C2A-46CB-ACC7-CD73B1D2514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98"/>
          <a:stretch/>
        </p:blipFill>
        <p:spPr>
          <a:xfrm>
            <a:off x="5322666" y="1230367"/>
            <a:ext cx="6696981" cy="3596439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7AA2627-6240-4B1F-B7E3-1A19EA98FD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465568">
            <a:off x="193021" y="1835915"/>
            <a:ext cx="4883628" cy="201571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D33638F-0004-4A43-BFDC-3E22CD157362}"/>
              </a:ext>
            </a:extLst>
          </p:cNvPr>
          <p:cNvSpPr txBox="1"/>
          <p:nvPr/>
        </p:nvSpPr>
        <p:spPr>
          <a:xfrm>
            <a:off x="6671333" y="6180520"/>
            <a:ext cx="5348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Авторы: </a:t>
            </a:r>
            <a:r>
              <a:rPr lang="en-US" dirty="0" err="1"/>
              <a:t>Ayato</a:t>
            </a:r>
            <a:r>
              <a:rPr lang="en-US" dirty="0"/>
              <a:t> </a:t>
            </a:r>
            <a:r>
              <a:rPr lang="en-US" dirty="0" err="1"/>
              <a:t>Kanada</a:t>
            </a:r>
            <a:r>
              <a:rPr lang="ru-RU" dirty="0"/>
              <a:t>, </a:t>
            </a:r>
            <a:r>
              <a:rPr lang="en-US" dirty="0"/>
              <a:t>Koki Honda</a:t>
            </a:r>
            <a:r>
              <a:rPr lang="ru-RU" dirty="0"/>
              <a:t>, </a:t>
            </a:r>
            <a:r>
              <a:rPr lang="en-US" dirty="0" err="1"/>
              <a:t>Motoji</a:t>
            </a:r>
            <a:r>
              <a:rPr lang="en-US" dirty="0"/>
              <a:t> Yamamoto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7532C1E-DEFD-47FE-8CD8-1C4726F67CB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72" t="12056" r="6692" b="2706"/>
          <a:stretch/>
        </p:blipFill>
        <p:spPr>
          <a:xfrm>
            <a:off x="-5074" y="4840454"/>
            <a:ext cx="5348314" cy="203119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4DDD45E-E373-4297-8A1B-06E40BD6DC0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50000"/>
          <a:stretch/>
        </p:blipFill>
        <p:spPr>
          <a:xfrm>
            <a:off x="5423048" y="5101153"/>
            <a:ext cx="1541289" cy="1079367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B3B52CCD-9007-4D3E-8AFF-30FDD7D88EA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49432"/>
          <a:stretch/>
        </p:blipFill>
        <p:spPr>
          <a:xfrm>
            <a:off x="7044145" y="5081820"/>
            <a:ext cx="1541290" cy="1091626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DFCC8B40-BBAD-48EC-AA06-09ED93C9460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050" r="1018" b="49922"/>
          <a:stretch/>
        </p:blipFill>
        <p:spPr>
          <a:xfrm>
            <a:off x="8691334" y="5081820"/>
            <a:ext cx="1577547" cy="1091626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28A4E1FA-44F2-4059-BE24-9A640037538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50000"/>
          <a:stretch/>
        </p:blipFill>
        <p:spPr>
          <a:xfrm>
            <a:off x="10356583" y="5081820"/>
            <a:ext cx="1562798" cy="1091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8399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E7E1429-A79C-44CC-83D2-834497453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899060"/>
          </a:xfrm>
        </p:spPr>
        <p:txBody>
          <a:bodyPr/>
          <a:lstStyle/>
          <a:p>
            <a:r>
              <a:rPr lang="ru-RU" b="1" dirty="0">
                <a:latin typeface="GOST Type AU" panose="02000306020200020003" pitchFamily="2" charset="0"/>
              </a:rPr>
              <a:t>    Концепция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3BF49251-C2EA-48BA-A52E-80CE45F292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194" y="4148937"/>
            <a:ext cx="3865502" cy="2491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4035443-7C7E-4074-9F00-529E7C816C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5974" y="899060"/>
            <a:ext cx="6550928" cy="2933226"/>
          </a:xfrm>
          <a:prstGeom prst="rect">
            <a:avLst/>
          </a:prstGeom>
        </p:spPr>
      </p:pic>
      <p:sp>
        <p:nvSpPr>
          <p:cNvPr id="6" name="Знак ''плюс'' 5">
            <a:extLst>
              <a:ext uri="{FF2B5EF4-FFF2-40B4-BE49-F238E27FC236}">
                <a16:creationId xmlns:a16="http://schemas.microsoft.com/office/drawing/2014/main" id="{DB587683-9EBD-4228-BE19-AFFC8BB28DE7}"/>
              </a:ext>
            </a:extLst>
          </p:cNvPr>
          <p:cNvSpPr/>
          <p:nvPr/>
        </p:nvSpPr>
        <p:spPr>
          <a:xfrm>
            <a:off x="3645974" y="3119490"/>
            <a:ext cx="2160000" cy="2160000"/>
          </a:xfrm>
          <a:custGeom>
            <a:avLst/>
            <a:gdLst>
              <a:gd name="connsiteX0" fmla="*/ 286308 w 2160000"/>
              <a:gd name="connsiteY0" fmla="*/ 825984 h 2160000"/>
              <a:gd name="connsiteX1" fmla="*/ 825984 w 2160000"/>
              <a:gd name="connsiteY1" fmla="*/ 825984 h 2160000"/>
              <a:gd name="connsiteX2" fmla="*/ 825984 w 2160000"/>
              <a:gd name="connsiteY2" fmla="*/ 286308 h 2160000"/>
              <a:gd name="connsiteX3" fmla="*/ 1334016 w 2160000"/>
              <a:gd name="connsiteY3" fmla="*/ 286308 h 2160000"/>
              <a:gd name="connsiteX4" fmla="*/ 1334016 w 2160000"/>
              <a:gd name="connsiteY4" fmla="*/ 825984 h 2160000"/>
              <a:gd name="connsiteX5" fmla="*/ 1873692 w 2160000"/>
              <a:gd name="connsiteY5" fmla="*/ 825984 h 2160000"/>
              <a:gd name="connsiteX6" fmla="*/ 1873692 w 2160000"/>
              <a:gd name="connsiteY6" fmla="*/ 1334016 h 2160000"/>
              <a:gd name="connsiteX7" fmla="*/ 1334016 w 2160000"/>
              <a:gd name="connsiteY7" fmla="*/ 1334016 h 2160000"/>
              <a:gd name="connsiteX8" fmla="*/ 1334016 w 2160000"/>
              <a:gd name="connsiteY8" fmla="*/ 1873692 h 2160000"/>
              <a:gd name="connsiteX9" fmla="*/ 825984 w 2160000"/>
              <a:gd name="connsiteY9" fmla="*/ 1873692 h 2160000"/>
              <a:gd name="connsiteX10" fmla="*/ 825984 w 2160000"/>
              <a:gd name="connsiteY10" fmla="*/ 1334016 h 2160000"/>
              <a:gd name="connsiteX11" fmla="*/ 286308 w 2160000"/>
              <a:gd name="connsiteY11" fmla="*/ 1334016 h 2160000"/>
              <a:gd name="connsiteX12" fmla="*/ 286308 w 2160000"/>
              <a:gd name="connsiteY12" fmla="*/ 825984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160000" h="2160000" fill="none" extrusionOk="0">
                <a:moveTo>
                  <a:pt x="286308" y="825984"/>
                </a:moveTo>
                <a:cubicBezTo>
                  <a:pt x="468542" y="800262"/>
                  <a:pt x="654278" y="840786"/>
                  <a:pt x="825984" y="825984"/>
                </a:cubicBezTo>
                <a:cubicBezTo>
                  <a:pt x="847719" y="678633"/>
                  <a:pt x="802084" y="419643"/>
                  <a:pt x="825984" y="286308"/>
                </a:cubicBezTo>
                <a:cubicBezTo>
                  <a:pt x="943009" y="281461"/>
                  <a:pt x="1183813" y="275918"/>
                  <a:pt x="1334016" y="286308"/>
                </a:cubicBezTo>
                <a:cubicBezTo>
                  <a:pt x="1330030" y="524133"/>
                  <a:pt x="1308202" y="715564"/>
                  <a:pt x="1334016" y="825984"/>
                </a:cubicBezTo>
                <a:cubicBezTo>
                  <a:pt x="1510975" y="834656"/>
                  <a:pt x="1651218" y="839089"/>
                  <a:pt x="1873692" y="825984"/>
                </a:cubicBezTo>
                <a:cubicBezTo>
                  <a:pt x="1898317" y="975797"/>
                  <a:pt x="1853318" y="1206857"/>
                  <a:pt x="1873692" y="1334016"/>
                </a:cubicBezTo>
                <a:cubicBezTo>
                  <a:pt x="1692087" y="1348617"/>
                  <a:pt x="1561314" y="1346887"/>
                  <a:pt x="1334016" y="1334016"/>
                </a:cubicBezTo>
                <a:cubicBezTo>
                  <a:pt x="1352712" y="1567640"/>
                  <a:pt x="1324237" y="1613620"/>
                  <a:pt x="1334016" y="1873692"/>
                </a:cubicBezTo>
                <a:cubicBezTo>
                  <a:pt x="1098233" y="1879587"/>
                  <a:pt x="956212" y="1861796"/>
                  <a:pt x="825984" y="1873692"/>
                </a:cubicBezTo>
                <a:cubicBezTo>
                  <a:pt x="848316" y="1726044"/>
                  <a:pt x="802490" y="1523095"/>
                  <a:pt x="825984" y="1334016"/>
                </a:cubicBezTo>
                <a:cubicBezTo>
                  <a:pt x="640284" y="1332365"/>
                  <a:pt x="519162" y="1327134"/>
                  <a:pt x="286308" y="1334016"/>
                </a:cubicBezTo>
                <a:cubicBezTo>
                  <a:pt x="296321" y="1162865"/>
                  <a:pt x="275506" y="1054920"/>
                  <a:pt x="286308" y="825984"/>
                </a:cubicBezTo>
                <a:close/>
              </a:path>
              <a:path w="2160000" h="2160000" stroke="0" extrusionOk="0">
                <a:moveTo>
                  <a:pt x="286308" y="825984"/>
                </a:moveTo>
                <a:cubicBezTo>
                  <a:pt x="494788" y="814192"/>
                  <a:pt x="705713" y="852504"/>
                  <a:pt x="825984" y="825984"/>
                </a:cubicBezTo>
                <a:cubicBezTo>
                  <a:pt x="849456" y="608724"/>
                  <a:pt x="811692" y="401719"/>
                  <a:pt x="825984" y="286308"/>
                </a:cubicBezTo>
                <a:cubicBezTo>
                  <a:pt x="1016878" y="265372"/>
                  <a:pt x="1149280" y="293020"/>
                  <a:pt x="1334016" y="286308"/>
                </a:cubicBezTo>
                <a:cubicBezTo>
                  <a:pt x="1346008" y="395270"/>
                  <a:pt x="1352823" y="622911"/>
                  <a:pt x="1334016" y="825984"/>
                </a:cubicBezTo>
                <a:cubicBezTo>
                  <a:pt x="1577628" y="829594"/>
                  <a:pt x="1734447" y="833040"/>
                  <a:pt x="1873692" y="825984"/>
                </a:cubicBezTo>
                <a:cubicBezTo>
                  <a:pt x="1881524" y="976610"/>
                  <a:pt x="1863754" y="1137993"/>
                  <a:pt x="1873692" y="1334016"/>
                </a:cubicBezTo>
                <a:cubicBezTo>
                  <a:pt x="1609283" y="1330947"/>
                  <a:pt x="1539296" y="1344165"/>
                  <a:pt x="1334016" y="1334016"/>
                </a:cubicBezTo>
                <a:cubicBezTo>
                  <a:pt x="1309078" y="1561793"/>
                  <a:pt x="1345918" y="1631790"/>
                  <a:pt x="1334016" y="1873692"/>
                </a:cubicBezTo>
                <a:cubicBezTo>
                  <a:pt x="1185508" y="1867470"/>
                  <a:pt x="953600" y="1850573"/>
                  <a:pt x="825984" y="1873692"/>
                </a:cubicBezTo>
                <a:cubicBezTo>
                  <a:pt x="816177" y="1707300"/>
                  <a:pt x="838837" y="1561241"/>
                  <a:pt x="825984" y="1334016"/>
                </a:cubicBezTo>
                <a:cubicBezTo>
                  <a:pt x="652749" y="1309850"/>
                  <a:pt x="518436" y="1348612"/>
                  <a:pt x="286308" y="1334016"/>
                </a:cubicBezTo>
                <a:cubicBezTo>
                  <a:pt x="279276" y="1092140"/>
                  <a:pt x="291647" y="1008077"/>
                  <a:pt x="286308" y="825984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 w="76200">
            <a:solidFill>
              <a:schemeClr val="accent3">
                <a:lumMod val="75000"/>
                <a:alpha val="99000"/>
              </a:schemeClr>
            </a:solidFill>
            <a:extLst>
              <a:ext uri="{C807C97D-BFC1-408E-A445-0C87EB9F89A2}">
                <ask:lineSketchStyleProps xmlns:ask="http://schemas.microsoft.com/office/drawing/2018/sketchyshapes" sd="1137677946">
                  <a:prstGeom prst="mathPlus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glow>
              <a:schemeClr val="accent1">
                <a:alpha val="40000"/>
              </a:schemeClr>
            </a:glow>
            <a:outerShdw dist="50800" dir="5400000" sx="1000" sy="1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1062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A970C1B-B8FA-4040-B8EE-5F45B4E5304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" t="12618" r="34308" b="24605"/>
          <a:stretch/>
        </p:blipFill>
        <p:spPr>
          <a:xfrm>
            <a:off x="1041149" y="1127555"/>
            <a:ext cx="11152756" cy="29210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B964DE8-5167-4661-B55A-92FAB047B01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839"/>
          <a:stretch/>
        </p:blipFill>
        <p:spPr>
          <a:xfrm>
            <a:off x="5812672" y="5544025"/>
            <a:ext cx="6174196" cy="1240183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128EFCDE-4EEC-4FCE-93BC-2508636F53A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428" b="7973"/>
          <a:stretch/>
        </p:blipFill>
        <p:spPr>
          <a:xfrm>
            <a:off x="2828282" y="5544026"/>
            <a:ext cx="1967187" cy="1229136"/>
          </a:xfrm>
          <a:prstGeom prst="rect">
            <a:avLst/>
          </a:prstGeom>
        </p:spPr>
      </p:pic>
      <p:sp>
        <p:nvSpPr>
          <p:cNvPr id="24" name="Заголовок 1">
            <a:extLst>
              <a:ext uri="{FF2B5EF4-FFF2-40B4-BE49-F238E27FC236}">
                <a16:creationId xmlns:a16="http://schemas.microsoft.com/office/drawing/2014/main" id="{B433BF40-0225-4B48-9A98-69667E5ABF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948" y="127228"/>
            <a:ext cx="2832827" cy="1325563"/>
          </a:xfrm>
        </p:spPr>
        <p:txBody>
          <a:bodyPr/>
          <a:lstStyle/>
          <a:p>
            <a:r>
              <a:rPr lang="ru-RU" b="1" dirty="0">
                <a:latin typeface="GOST Type AU" panose="02000306020200020003" pitchFamily="2" charset="0"/>
              </a:rPr>
              <a:t>Манипулятор</a:t>
            </a:r>
          </a:p>
        </p:txBody>
      </p:sp>
      <p:pic>
        <p:nvPicPr>
          <p:cNvPr id="41" name="Рисунок 40">
            <a:extLst>
              <a:ext uri="{FF2B5EF4-FFF2-40B4-BE49-F238E27FC236}">
                <a16:creationId xmlns:a16="http://schemas.microsoft.com/office/drawing/2014/main" id="{2F5E9783-E2F5-4889-8171-DA1DE66735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3820411"/>
            <a:ext cx="1807698" cy="1583973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18CE27F8-C38F-4340-B10A-65B31BAF987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8018" b="6094"/>
          <a:stretch/>
        </p:blipFill>
        <p:spPr>
          <a:xfrm>
            <a:off x="267409" y="5437423"/>
            <a:ext cx="1543671" cy="1346786"/>
          </a:xfrm>
          <a:prstGeom prst="rect">
            <a:avLst/>
          </a:prstGeom>
        </p:spPr>
      </p:pic>
      <p:cxnSp>
        <p:nvCxnSpPr>
          <p:cNvPr id="19" name="Прямая со стрелкой 18">
            <a:extLst>
              <a:ext uri="{FF2B5EF4-FFF2-40B4-BE49-F238E27FC236}">
                <a16:creationId xmlns:a16="http://schemas.microsoft.com/office/drawing/2014/main" id="{9E931E70-9023-46D2-BABD-D5D303FBD3C2}"/>
              </a:ext>
            </a:extLst>
          </p:cNvPr>
          <p:cNvCxnSpPr/>
          <p:nvPr/>
        </p:nvCxnSpPr>
        <p:spPr>
          <a:xfrm flipV="1">
            <a:off x="1591462" y="4606607"/>
            <a:ext cx="936000" cy="0"/>
          </a:xfrm>
          <a:prstGeom prst="straightConnector1">
            <a:avLst/>
          </a:prstGeom>
          <a:ln w="825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Прямая со стрелкой 11">
            <a:extLst>
              <a:ext uri="{FF2B5EF4-FFF2-40B4-BE49-F238E27FC236}">
                <a16:creationId xmlns:a16="http://schemas.microsoft.com/office/drawing/2014/main" id="{89BFD48F-0ABE-48BB-A295-3306020D06C3}"/>
              </a:ext>
            </a:extLst>
          </p:cNvPr>
          <p:cNvCxnSpPr>
            <a:cxnSpLocks/>
          </p:cNvCxnSpPr>
          <p:nvPr/>
        </p:nvCxnSpPr>
        <p:spPr>
          <a:xfrm>
            <a:off x="1807698" y="6194711"/>
            <a:ext cx="908869" cy="0"/>
          </a:xfrm>
          <a:prstGeom prst="straightConnector1">
            <a:avLst/>
          </a:prstGeom>
          <a:ln w="825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8" name="Рисунок 47">
            <a:extLst>
              <a:ext uri="{FF2B5EF4-FFF2-40B4-BE49-F238E27FC236}">
                <a16:creationId xmlns:a16="http://schemas.microsoft.com/office/drawing/2014/main" id="{0FAD3F09-691F-40D2-8CA6-3D6F976FC7C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16567" y="3829230"/>
            <a:ext cx="2590476" cy="1571429"/>
          </a:xfrm>
          <a:prstGeom prst="rect">
            <a:avLst/>
          </a:prstGeom>
        </p:spPr>
      </p:pic>
      <p:sp>
        <p:nvSpPr>
          <p:cNvPr id="50" name="Выноска: изогнутая линия с границей и чертой 49">
            <a:extLst>
              <a:ext uri="{FF2B5EF4-FFF2-40B4-BE49-F238E27FC236}">
                <a16:creationId xmlns:a16="http://schemas.microsoft.com/office/drawing/2014/main" id="{8055FADD-921B-47A9-B02A-6C1A18E37FF7}"/>
              </a:ext>
            </a:extLst>
          </p:cNvPr>
          <p:cNvSpPr/>
          <p:nvPr/>
        </p:nvSpPr>
        <p:spPr>
          <a:xfrm>
            <a:off x="8432799" y="457199"/>
            <a:ext cx="730251" cy="233363"/>
          </a:xfrm>
          <a:prstGeom prst="accent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441030"/>
              <a:gd name="adj6" fmla="val -87345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F08D63A-8AE0-44AE-8B6E-2D1ED19108E9}"/>
              </a:ext>
            </a:extLst>
          </p:cNvPr>
          <p:cNvSpPr txBox="1"/>
          <p:nvPr/>
        </p:nvSpPr>
        <p:spPr>
          <a:xfrm>
            <a:off x="8416131" y="370544"/>
            <a:ext cx="746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GOST Type AU" panose="02000306020200020003" pitchFamily="2" charset="0"/>
              </a:rPr>
              <a:t>Червяк</a:t>
            </a:r>
          </a:p>
        </p:txBody>
      </p:sp>
      <p:sp>
        <p:nvSpPr>
          <p:cNvPr id="56" name="Выноска: изогнутая линия с границей и чертой 55">
            <a:extLst>
              <a:ext uri="{FF2B5EF4-FFF2-40B4-BE49-F238E27FC236}">
                <a16:creationId xmlns:a16="http://schemas.microsoft.com/office/drawing/2014/main" id="{DD94DA30-9823-4B19-BF77-D42F0043789D}"/>
              </a:ext>
            </a:extLst>
          </p:cNvPr>
          <p:cNvSpPr/>
          <p:nvPr/>
        </p:nvSpPr>
        <p:spPr>
          <a:xfrm flipH="1">
            <a:off x="4591048" y="490464"/>
            <a:ext cx="2105487" cy="247728"/>
          </a:xfrm>
          <a:prstGeom prst="accentBorderCallout2">
            <a:avLst>
              <a:gd name="adj1" fmla="val 12611"/>
              <a:gd name="adj2" fmla="val -2678"/>
              <a:gd name="adj3" fmla="val 12611"/>
              <a:gd name="adj4" fmla="val -6941"/>
              <a:gd name="adj5" fmla="val 497593"/>
              <a:gd name="adj6" fmla="val -42570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E1FB4A4-ACAF-4FB6-9AB0-FEB6F14E30BC}"/>
              </a:ext>
            </a:extLst>
          </p:cNvPr>
          <p:cNvSpPr txBox="1"/>
          <p:nvPr/>
        </p:nvSpPr>
        <p:spPr>
          <a:xfrm>
            <a:off x="4541769" y="417415"/>
            <a:ext cx="2222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kern="1200" dirty="0">
                <a:solidFill>
                  <a:srgbClr val="000000"/>
                </a:solidFill>
                <a:effectLst/>
                <a:latin typeface="GOST Type AU" panose="02000306020200020003" pitchFamily="2" charset="0"/>
              </a:rPr>
              <a:t>Центрующая ось червяка</a:t>
            </a:r>
            <a:endParaRPr lang="ru-RU" dirty="0">
              <a:latin typeface="GOST Type AU" panose="02000306020200020003" pitchFamily="2" charset="0"/>
            </a:endParaRPr>
          </a:p>
        </p:txBody>
      </p:sp>
      <p:sp>
        <p:nvSpPr>
          <p:cNvPr id="62" name="Выноска: изогнутая линия с границей и чертой 61">
            <a:extLst>
              <a:ext uri="{FF2B5EF4-FFF2-40B4-BE49-F238E27FC236}">
                <a16:creationId xmlns:a16="http://schemas.microsoft.com/office/drawing/2014/main" id="{2EB45BF0-F20C-461E-A5D2-85450147B4D5}"/>
              </a:ext>
            </a:extLst>
          </p:cNvPr>
          <p:cNvSpPr/>
          <p:nvPr/>
        </p:nvSpPr>
        <p:spPr>
          <a:xfrm>
            <a:off x="9872422" y="998737"/>
            <a:ext cx="1574087" cy="257636"/>
          </a:xfrm>
          <a:prstGeom prst="accentBorderCallout2">
            <a:avLst>
              <a:gd name="adj1" fmla="val 12611"/>
              <a:gd name="adj2" fmla="val -2678"/>
              <a:gd name="adj3" fmla="val 12611"/>
              <a:gd name="adj4" fmla="val -6941"/>
              <a:gd name="adj5" fmla="val 533918"/>
              <a:gd name="adj6" fmla="val -30985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E2FDA1B3-2D59-4157-9353-6C059F5B8CED}"/>
              </a:ext>
            </a:extLst>
          </p:cNvPr>
          <p:cNvSpPr txBox="1"/>
          <p:nvPr/>
        </p:nvSpPr>
        <p:spPr>
          <a:xfrm flipH="1">
            <a:off x="9948620" y="930440"/>
            <a:ext cx="1497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kern="1200" dirty="0">
                <a:solidFill>
                  <a:srgbClr val="000000"/>
                </a:solidFill>
                <a:effectLst/>
                <a:latin typeface="GOST Type AU" panose="02000306020200020003" pitchFamily="2" charset="0"/>
              </a:rPr>
              <a:t>Червячный трос</a:t>
            </a:r>
            <a:endParaRPr lang="ru-RU" dirty="0">
              <a:latin typeface="GOST Type AU" panose="02000306020200020003" pitchFamily="2" charset="0"/>
            </a:endParaRPr>
          </a:p>
        </p:txBody>
      </p:sp>
      <p:sp>
        <p:nvSpPr>
          <p:cNvPr id="74" name="Выноска: изогнутая линия с границей и чертой 73">
            <a:extLst>
              <a:ext uri="{FF2B5EF4-FFF2-40B4-BE49-F238E27FC236}">
                <a16:creationId xmlns:a16="http://schemas.microsoft.com/office/drawing/2014/main" id="{10FAD480-340E-492B-B138-78F27BE85F1C}"/>
              </a:ext>
            </a:extLst>
          </p:cNvPr>
          <p:cNvSpPr/>
          <p:nvPr/>
        </p:nvSpPr>
        <p:spPr>
          <a:xfrm>
            <a:off x="10896255" y="1527175"/>
            <a:ext cx="1090613" cy="479111"/>
          </a:xfrm>
          <a:prstGeom prst="accentBorderCallout2">
            <a:avLst>
              <a:gd name="adj1" fmla="val 12611"/>
              <a:gd name="adj2" fmla="val -2678"/>
              <a:gd name="adj3" fmla="val 12611"/>
              <a:gd name="adj4" fmla="val -6941"/>
              <a:gd name="adj5" fmla="val 365402"/>
              <a:gd name="adj6" fmla="val -31471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BD9AEA52-6455-4EB4-8230-F4088A92BAE3}"/>
              </a:ext>
            </a:extLst>
          </p:cNvPr>
          <p:cNvSpPr txBox="1"/>
          <p:nvPr/>
        </p:nvSpPr>
        <p:spPr>
          <a:xfrm>
            <a:off x="10772430" y="1439776"/>
            <a:ext cx="13382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rgbClr val="000000"/>
                </a:solidFill>
                <a:latin typeface="GOST Type AU" panose="02000306020200020003" pitchFamily="2" charset="0"/>
              </a:rPr>
              <a:t>Ц</a:t>
            </a:r>
            <a:r>
              <a:rPr lang="ru-RU" sz="1800" kern="1200" dirty="0">
                <a:solidFill>
                  <a:srgbClr val="000000"/>
                </a:solidFill>
                <a:effectLst/>
                <a:latin typeface="GOST Type AU" panose="02000306020200020003" pitchFamily="2" charset="0"/>
              </a:rPr>
              <a:t>ентрующая деталь</a:t>
            </a:r>
            <a:endParaRPr lang="ru-RU" dirty="0">
              <a:latin typeface="GOST Type AU" panose="02000306020200020003" pitchFamily="2" charset="0"/>
            </a:endParaRPr>
          </a:p>
        </p:txBody>
      </p:sp>
      <p:cxnSp>
        <p:nvCxnSpPr>
          <p:cNvPr id="1030" name="Прямая соединительная линия 1029">
            <a:extLst>
              <a:ext uri="{FF2B5EF4-FFF2-40B4-BE49-F238E27FC236}">
                <a16:creationId xmlns:a16="http://schemas.microsoft.com/office/drawing/2014/main" id="{F0B68BBD-B2E6-4BC2-A276-C911DE3ECE70}"/>
              </a:ext>
            </a:extLst>
          </p:cNvPr>
          <p:cNvCxnSpPr>
            <a:cxnSpLocks/>
          </p:cNvCxnSpPr>
          <p:nvPr/>
        </p:nvCxnSpPr>
        <p:spPr>
          <a:xfrm>
            <a:off x="7086600" y="3686421"/>
            <a:ext cx="0" cy="54848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Прямая соединительная линия 77">
            <a:extLst>
              <a:ext uri="{FF2B5EF4-FFF2-40B4-BE49-F238E27FC236}">
                <a16:creationId xmlns:a16="http://schemas.microsoft.com/office/drawing/2014/main" id="{81B1A622-528B-4C3A-95E0-45CAAE6E4474}"/>
              </a:ext>
            </a:extLst>
          </p:cNvPr>
          <p:cNvCxnSpPr>
            <a:cxnSpLocks/>
          </p:cNvCxnSpPr>
          <p:nvPr/>
        </p:nvCxnSpPr>
        <p:spPr>
          <a:xfrm>
            <a:off x="10372725" y="3645694"/>
            <a:ext cx="0" cy="58921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2" name="Прямая соединительная линия 1031">
            <a:extLst>
              <a:ext uri="{FF2B5EF4-FFF2-40B4-BE49-F238E27FC236}">
                <a16:creationId xmlns:a16="http://schemas.microsoft.com/office/drawing/2014/main" id="{C6478175-F8D1-4F16-B30B-9BD18F2BC29E}"/>
              </a:ext>
            </a:extLst>
          </p:cNvPr>
          <p:cNvCxnSpPr>
            <a:cxnSpLocks/>
          </p:cNvCxnSpPr>
          <p:nvPr/>
        </p:nvCxnSpPr>
        <p:spPr>
          <a:xfrm>
            <a:off x="7086600" y="4205288"/>
            <a:ext cx="3286125" cy="0"/>
          </a:xfrm>
          <a:prstGeom prst="line">
            <a:avLst/>
          </a:prstGeom>
          <a:ln w="12700">
            <a:solidFill>
              <a:schemeClr val="tx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0" name="TextBox 1039">
            <a:extLst>
              <a:ext uri="{FF2B5EF4-FFF2-40B4-BE49-F238E27FC236}">
                <a16:creationId xmlns:a16="http://schemas.microsoft.com/office/drawing/2014/main" id="{33C29126-91DA-4110-8A0F-6BFD9137CF78}"/>
              </a:ext>
            </a:extLst>
          </p:cNvPr>
          <p:cNvSpPr txBox="1"/>
          <p:nvPr/>
        </p:nvSpPr>
        <p:spPr>
          <a:xfrm>
            <a:off x="7264723" y="3896128"/>
            <a:ext cx="2929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GOST Type AU" panose="02000306020200020003" pitchFamily="2" charset="0"/>
              </a:rPr>
              <a:t>Блок управления манипулятором</a:t>
            </a:r>
          </a:p>
        </p:txBody>
      </p:sp>
      <p:sp>
        <p:nvSpPr>
          <p:cNvPr id="90" name="Выноска: изогнутая линия с границей и чертой 89">
            <a:extLst>
              <a:ext uri="{FF2B5EF4-FFF2-40B4-BE49-F238E27FC236}">
                <a16:creationId xmlns:a16="http://schemas.microsoft.com/office/drawing/2014/main" id="{CD9921BE-9228-4100-AEC0-C9C7E4C9A297}"/>
              </a:ext>
            </a:extLst>
          </p:cNvPr>
          <p:cNvSpPr/>
          <p:nvPr/>
        </p:nvSpPr>
        <p:spPr>
          <a:xfrm>
            <a:off x="10787632" y="3590205"/>
            <a:ext cx="569344" cy="228759"/>
          </a:xfrm>
          <a:prstGeom prst="accent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787075"/>
              <a:gd name="adj6" fmla="val -194709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048" name="TextBox 1047">
            <a:extLst>
              <a:ext uri="{FF2B5EF4-FFF2-40B4-BE49-F238E27FC236}">
                <a16:creationId xmlns:a16="http://schemas.microsoft.com/office/drawing/2014/main" id="{14C04D3A-953C-4409-9CED-87AAFE138873}"/>
              </a:ext>
            </a:extLst>
          </p:cNvPr>
          <p:cNvSpPr txBox="1"/>
          <p:nvPr/>
        </p:nvSpPr>
        <p:spPr>
          <a:xfrm>
            <a:off x="10729197" y="3501755"/>
            <a:ext cx="862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GOST Type AU" panose="02000306020200020003" pitchFamily="2" charset="0"/>
              </a:rPr>
              <a:t>Мотор</a:t>
            </a:r>
          </a:p>
        </p:txBody>
      </p:sp>
      <p:sp>
        <p:nvSpPr>
          <p:cNvPr id="1049" name="Выноска: изогнутая линия с границей и чертой 1048">
            <a:extLst>
              <a:ext uri="{FF2B5EF4-FFF2-40B4-BE49-F238E27FC236}">
                <a16:creationId xmlns:a16="http://schemas.microsoft.com/office/drawing/2014/main" id="{D0C2E9C1-E018-4245-8D79-906A27266A34}"/>
              </a:ext>
            </a:extLst>
          </p:cNvPr>
          <p:cNvSpPr/>
          <p:nvPr/>
        </p:nvSpPr>
        <p:spPr>
          <a:xfrm flipH="1">
            <a:off x="3529012" y="956018"/>
            <a:ext cx="2124074" cy="263086"/>
          </a:xfrm>
          <a:prstGeom prst="accentBorderCallout2">
            <a:avLst>
              <a:gd name="adj1" fmla="val 18750"/>
              <a:gd name="adj2" fmla="val -2354"/>
              <a:gd name="adj3" fmla="val 18750"/>
              <a:gd name="adj4" fmla="val -7997"/>
              <a:gd name="adj5" fmla="val 608211"/>
              <a:gd name="adj6" fmla="val -52762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50" name="TextBox 1049">
            <a:extLst>
              <a:ext uri="{FF2B5EF4-FFF2-40B4-BE49-F238E27FC236}">
                <a16:creationId xmlns:a16="http://schemas.microsoft.com/office/drawing/2014/main" id="{331136F2-9331-4B4A-A1C1-431D320FE981}"/>
              </a:ext>
            </a:extLst>
          </p:cNvPr>
          <p:cNvSpPr txBox="1"/>
          <p:nvPr/>
        </p:nvSpPr>
        <p:spPr>
          <a:xfrm>
            <a:off x="3419776" y="881559"/>
            <a:ext cx="2366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GOST Type AU" panose="02000306020200020003" pitchFamily="2" charset="0"/>
              </a:rPr>
              <a:t>Мотор вращения захвата</a:t>
            </a:r>
          </a:p>
        </p:txBody>
      </p:sp>
      <p:sp>
        <p:nvSpPr>
          <p:cNvPr id="1051" name="TextBox 1050">
            <a:extLst>
              <a:ext uri="{FF2B5EF4-FFF2-40B4-BE49-F238E27FC236}">
                <a16:creationId xmlns:a16="http://schemas.microsoft.com/office/drawing/2014/main" id="{057EFD39-2CBB-4F29-BB18-BFF4423B3DF0}"/>
              </a:ext>
            </a:extLst>
          </p:cNvPr>
          <p:cNvSpPr txBox="1"/>
          <p:nvPr/>
        </p:nvSpPr>
        <p:spPr>
          <a:xfrm>
            <a:off x="3090863" y="3220873"/>
            <a:ext cx="2438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GOST Type AU" panose="02000306020200020003" pitchFamily="2" charset="0"/>
              </a:rPr>
              <a:t>Захват</a:t>
            </a:r>
          </a:p>
        </p:txBody>
      </p:sp>
      <p:cxnSp>
        <p:nvCxnSpPr>
          <p:cNvPr id="1053" name="Прямая соединительная линия 1052">
            <a:extLst>
              <a:ext uri="{FF2B5EF4-FFF2-40B4-BE49-F238E27FC236}">
                <a16:creationId xmlns:a16="http://schemas.microsoft.com/office/drawing/2014/main" id="{29E38C4D-1D04-4301-9A6A-62E017CBC43B}"/>
              </a:ext>
            </a:extLst>
          </p:cNvPr>
          <p:cNvCxnSpPr>
            <a:cxnSpLocks/>
          </p:cNvCxnSpPr>
          <p:nvPr/>
        </p:nvCxnSpPr>
        <p:spPr>
          <a:xfrm>
            <a:off x="1039244" y="2717006"/>
            <a:ext cx="0" cy="117912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5" name="Прямая соединительная линия 1054">
            <a:extLst>
              <a:ext uri="{FF2B5EF4-FFF2-40B4-BE49-F238E27FC236}">
                <a16:creationId xmlns:a16="http://schemas.microsoft.com/office/drawing/2014/main" id="{BAF59296-2C21-48D0-BDA2-8ECDBE456348}"/>
              </a:ext>
            </a:extLst>
          </p:cNvPr>
          <p:cNvCxnSpPr>
            <a:cxnSpLocks/>
          </p:cNvCxnSpPr>
          <p:nvPr/>
        </p:nvCxnSpPr>
        <p:spPr>
          <a:xfrm>
            <a:off x="1044000" y="3787320"/>
            <a:ext cx="6047357" cy="0"/>
          </a:xfrm>
          <a:prstGeom prst="line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2" name="Выноска: изогнутая линия с границей и чертой 1061">
            <a:extLst>
              <a:ext uri="{FF2B5EF4-FFF2-40B4-BE49-F238E27FC236}">
                <a16:creationId xmlns:a16="http://schemas.microsoft.com/office/drawing/2014/main" id="{ABFA177B-2554-44E7-A678-2D8534FC3565}"/>
              </a:ext>
            </a:extLst>
          </p:cNvPr>
          <p:cNvSpPr/>
          <p:nvPr/>
        </p:nvSpPr>
        <p:spPr>
          <a:xfrm flipH="1">
            <a:off x="2185988" y="1439662"/>
            <a:ext cx="1696634" cy="759555"/>
          </a:xfrm>
          <a:prstGeom prst="accentBorderCallout2">
            <a:avLst>
              <a:gd name="adj1" fmla="val 18750"/>
              <a:gd name="adj2" fmla="val -2929"/>
              <a:gd name="adj3" fmla="val 18750"/>
              <a:gd name="adj4" fmla="val -16667"/>
              <a:gd name="adj5" fmla="val 76133"/>
              <a:gd name="adj6" fmla="val -55078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63" name="TextBox 1062">
            <a:extLst>
              <a:ext uri="{FF2B5EF4-FFF2-40B4-BE49-F238E27FC236}">
                <a16:creationId xmlns:a16="http://schemas.microsoft.com/office/drawing/2014/main" id="{3F77203B-6BF9-4813-A8FA-BD1A4A240F56}"/>
              </a:ext>
            </a:extLst>
          </p:cNvPr>
          <p:cNvSpPr txBox="1"/>
          <p:nvPr/>
        </p:nvSpPr>
        <p:spPr>
          <a:xfrm>
            <a:off x="1883713" y="1357774"/>
            <a:ext cx="22911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GOST Type AU" panose="02000306020200020003" pitchFamily="2" charset="0"/>
              </a:rPr>
              <a:t>Сервомотор открытия</a:t>
            </a:r>
            <a:r>
              <a:rPr lang="en-US" dirty="0">
                <a:latin typeface="GOST Type AU" panose="02000306020200020003" pitchFamily="2" charset="0"/>
              </a:rPr>
              <a:t>/</a:t>
            </a:r>
            <a:r>
              <a:rPr lang="ru-RU" dirty="0">
                <a:latin typeface="GOST Type AU" panose="02000306020200020003" pitchFamily="2" charset="0"/>
              </a:rPr>
              <a:t>закрытия захвата</a:t>
            </a:r>
          </a:p>
        </p:txBody>
      </p:sp>
    </p:spTree>
    <p:extLst>
      <p:ext uri="{BB962C8B-B14F-4D97-AF65-F5344CB8AC3E}">
        <p14:creationId xmlns:p14="http://schemas.microsoft.com/office/powerpoint/2010/main" val="16734604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701B7FC-CEF2-4753-88A6-7BE9872E50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>
                <a:latin typeface="GOST Type AU" panose="02000306020200020003" pitchFamily="2" charset="0"/>
              </a:rPr>
              <a:t> Еще раз про манипулятор</a:t>
            </a:r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89E5C1E-FEE5-46CF-8C90-DE98993083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9214" y="1813953"/>
            <a:ext cx="8580441" cy="4424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4092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1906F76-072F-40A1-A63F-52D07BDB833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07" t="20261" r="29294" b="22090"/>
          <a:stretch/>
        </p:blipFill>
        <p:spPr>
          <a:xfrm>
            <a:off x="6459166" y="1498060"/>
            <a:ext cx="5732834" cy="4747097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6497716-E174-4945-9F7D-0F186633296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10" t="16966" r="16448" b="20358"/>
          <a:stretch/>
        </p:blipFill>
        <p:spPr>
          <a:xfrm>
            <a:off x="-64449" y="1193800"/>
            <a:ext cx="6913394" cy="5532094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701B7FC-CEF2-4753-88A6-7BE9872E50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0515600" cy="1090013"/>
          </a:xfrm>
        </p:spPr>
        <p:txBody>
          <a:bodyPr/>
          <a:lstStyle/>
          <a:p>
            <a:r>
              <a:rPr lang="ru-RU" b="1" dirty="0">
                <a:latin typeface="GOST Type AU" panose="02000306020200020003" pitchFamily="2" charset="0"/>
              </a:rPr>
              <a:t>    Конструкция</a:t>
            </a:r>
          </a:p>
        </p:txBody>
      </p:sp>
    </p:spTree>
    <p:extLst>
      <p:ext uri="{BB962C8B-B14F-4D97-AF65-F5344CB8AC3E}">
        <p14:creationId xmlns:p14="http://schemas.microsoft.com/office/powerpoint/2010/main" val="18963485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32A5A02-CE08-4BF7-9E6D-F7D708B8D7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b="1" dirty="0">
                <a:latin typeface="GOST Type AU" panose="02000306020200020003" pitchFamily="2" charset="0"/>
              </a:rPr>
              <a:t>    </a:t>
            </a:r>
            <a:r>
              <a:rPr lang="ru-RU" b="1" dirty="0">
                <a:latin typeface="GOST Type AU" panose="02000306020200020003" pitchFamily="2" charset="0"/>
              </a:rPr>
              <a:t>Еще раз про конструкцию</a:t>
            </a:r>
          </a:p>
        </p:txBody>
      </p:sp>
    </p:spTree>
    <p:extLst>
      <p:ext uri="{BB962C8B-B14F-4D97-AF65-F5344CB8AC3E}">
        <p14:creationId xmlns:p14="http://schemas.microsoft.com/office/powerpoint/2010/main" val="32042967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D7F8580-9B6B-40A7-99FF-AA92DAFAC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b="1" dirty="0">
                <a:latin typeface="GOST Type AU" panose="02000306020200020003" pitchFamily="2" charset="0"/>
              </a:rPr>
              <a:t>    </a:t>
            </a:r>
            <a:r>
              <a:rPr lang="ru-RU" b="1" dirty="0">
                <a:latin typeface="GOST Type AU" panose="02000306020200020003" pitchFamily="2" charset="0"/>
              </a:rPr>
              <a:t>Что на данном этапе есть? +планы</a:t>
            </a:r>
          </a:p>
        </p:txBody>
      </p:sp>
    </p:spTree>
    <p:extLst>
      <p:ext uri="{BB962C8B-B14F-4D97-AF65-F5344CB8AC3E}">
        <p14:creationId xmlns:p14="http://schemas.microsoft.com/office/powerpoint/2010/main" val="1672564792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301</TotalTime>
  <Words>439</Words>
  <Application>Microsoft Office PowerPoint</Application>
  <PresentationFormat>Широкоэкранный</PresentationFormat>
  <Paragraphs>54</Paragraphs>
  <Slides>9</Slides>
  <Notes>5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6" baseType="lpstr">
      <vt:lpstr>Arial</vt:lpstr>
      <vt:lpstr>Arial Black</vt:lpstr>
      <vt:lpstr>Calibri</vt:lpstr>
      <vt:lpstr>Calibri Light</vt:lpstr>
      <vt:lpstr>GOST Type AU</vt:lpstr>
      <vt:lpstr>Roboto</vt:lpstr>
      <vt:lpstr>Тема Office</vt:lpstr>
      <vt:lpstr>    Победитель</vt:lpstr>
      <vt:lpstr>    RHex</vt:lpstr>
      <vt:lpstr>Woodpecker-inspired arm </vt:lpstr>
      <vt:lpstr>    Концепция</vt:lpstr>
      <vt:lpstr>Манипулятор</vt:lpstr>
      <vt:lpstr> Еще раз про манипулятор</vt:lpstr>
      <vt:lpstr>    Конструкция</vt:lpstr>
      <vt:lpstr>    Еще раз про конструкцию</vt:lpstr>
      <vt:lpstr>    Что на данном этапе есть? +планы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Победитель</dc:title>
  <dc:creator>Ivan</dc:creator>
  <cp:lastModifiedBy>Ivan</cp:lastModifiedBy>
  <cp:revision>6</cp:revision>
  <dcterms:created xsi:type="dcterms:W3CDTF">2024-04-23T13:12:37Z</dcterms:created>
  <dcterms:modified xsi:type="dcterms:W3CDTF">2024-04-24T22:05:25Z</dcterms:modified>
</cp:coreProperties>
</file>